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sldIdLst>
    <p:sldId id="292" r:id="rId2"/>
    <p:sldId id="300" r:id="rId3"/>
    <p:sldId id="299" r:id="rId4"/>
    <p:sldId id="287" r:id="rId5"/>
    <p:sldId id="306" r:id="rId6"/>
    <p:sldId id="304" r:id="rId7"/>
    <p:sldId id="307" r:id="rId8"/>
    <p:sldId id="305" r:id="rId9"/>
    <p:sldId id="294" r:id="rId10"/>
    <p:sldId id="302" r:id="rId11"/>
    <p:sldId id="308" r:id="rId12"/>
  </p:sldIdLst>
  <p:sldSz cx="9144000" cy="5143500" type="screen16x9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D"/>
    <a:srgbClr val="DEE9A5"/>
    <a:srgbClr val="C4D85E"/>
    <a:srgbClr val="000000"/>
    <a:srgbClr val="8A4F41"/>
    <a:srgbClr val="204868"/>
    <a:srgbClr val="005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71" autoAdjust="0"/>
  </p:normalViewPr>
  <p:slideViewPr>
    <p:cSldViewPr>
      <p:cViewPr>
        <p:scale>
          <a:sx n="71" d="100"/>
          <a:sy n="71" d="100"/>
        </p:scale>
        <p:origin x="-402" y="-4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fld id="{7382F5DB-ED47-41CE-A376-5F6A963C0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2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0" y="4686300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Bringing Energy Forward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1450"/>
            <a:ext cx="9144000" cy="514350"/>
          </a:xfrm>
        </p:spPr>
        <p:txBody>
          <a:bodyPr anchor="b"/>
          <a:lstStyle>
            <a:lvl1pPr>
              <a:lnSpc>
                <a:spcPct val="65000"/>
              </a:lnSpc>
              <a:defRPr sz="4800"/>
            </a:lvl1pPr>
          </a:lstStyle>
          <a:p>
            <a:pPr lvl="0"/>
            <a:r>
              <a:rPr lang="en-US" noProof="0" smtClean="0"/>
              <a:t>Click to edit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400300"/>
            <a:ext cx="9144000" cy="457200"/>
          </a:xfrm>
        </p:spPr>
        <p:txBody>
          <a:bodyPr lIns="0" tIns="45720" rIns="91440" bIns="45720"/>
          <a:lstStyle>
            <a:lvl1pPr marL="0" indent="0" algn="ctr">
              <a:buFontTx/>
              <a:buNone/>
              <a:defRPr sz="3200" b="1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852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F1E6-67B7-4D5C-BFDD-C70E52131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6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4300"/>
            <a:ext cx="2286000" cy="451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14300"/>
            <a:ext cx="6705600" cy="451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A144B-9636-4DA7-A8C3-58C31C7DD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A6A1-7360-4A1F-9467-29DCBC836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6D40B-566C-4A16-8839-7143314F5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71550"/>
            <a:ext cx="4495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495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84C2-BDFE-4260-9552-1EB348548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226E6-838A-4381-8FB6-1BA0D161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0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E75D9-5672-4F67-A496-7C2CB000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F45FC-ED16-4459-A2A7-8329490A5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B92B-5EB0-44EE-8FFE-CBA39F32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0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624B-800C-4A31-A060-3A2202D37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1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4300"/>
            <a:ext cx="9144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5528" tIns="4572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71550"/>
            <a:ext cx="9144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91440" rIns="45720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43300" y="4895850"/>
            <a:ext cx="213360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i="1">
                <a:solidFill>
                  <a:srgbClr val="005983"/>
                </a:solidFill>
              </a:defRPr>
            </a:lvl1pPr>
          </a:lstStyle>
          <a:p>
            <a:pPr>
              <a:defRPr/>
            </a:pPr>
            <a:fld id="{F819A062-7125-4536-9546-199DD759B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38100" y="490537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Bringing Energy Forward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ft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204868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04868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04868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04868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204868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61950"/>
            <a:ext cx="9144000" cy="51435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LS Power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1504950"/>
            <a:ext cx="9144000" cy="45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Presentation to </a:t>
            </a:r>
            <a:r>
              <a:rPr lang="en-US" altLang="en-US" dirty="0" smtClean="0"/>
              <a:t>Energy Policy </a:t>
            </a:r>
          </a:p>
          <a:p>
            <a:pPr eaLnBrk="1" hangingPunct="1"/>
            <a:r>
              <a:rPr lang="en-US" altLang="en-US" dirty="0" smtClean="0"/>
              <a:t>Roundtable in the PJM Footprint–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Future of Competitive Transmission</a:t>
            </a:r>
            <a:endParaRPr lang="en-US" altLang="en-US" dirty="0" smtClean="0"/>
          </a:p>
          <a:p>
            <a:pPr eaLnBrk="1" hangingPunct="1"/>
            <a:r>
              <a:rPr lang="en-US" altLang="en-US" i="1" dirty="0"/>
              <a:t>Sharon K. Segner, Vice President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779741" y="4019550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Arial Narrow" pitchFamily="34" charset="0"/>
              </a:rPr>
              <a:t>December 2016</a:t>
            </a:r>
            <a:endParaRPr lang="en-US" altLang="en-US" sz="1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Under our Proposed Policy Statement,  there are Five Results </a:t>
            </a:r>
            <a:br>
              <a:rPr lang="en-US" sz="2400" dirty="0" smtClean="0"/>
            </a:br>
            <a:r>
              <a:rPr lang="en-US" sz="2400" dirty="0" smtClean="0"/>
              <a:t>of Being Designated as a Cost Containment 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6750"/>
            <a:ext cx="9448800" cy="21145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Cost Containment Proposals </a:t>
            </a:r>
            <a:r>
              <a:rPr lang="en-US" sz="2200" dirty="0" smtClean="0"/>
              <a:t>Would Be Made Transparent </a:t>
            </a:r>
            <a:r>
              <a:rPr lang="en-US" sz="2200" dirty="0"/>
              <a:t>to the </a:t>
            </a:r>
            <a:r>
              <a:rPr lang="en-US" sz="2200" dirty="0" smtClean="0"/>
              <a:t>Stakeholders &amp; Posted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PJM would </a:t>
            </a:r>
            <a:r>
              <a:rPr lang="en-US" sz="2200" dirty="0"/>
              <a:t>outline in their selection process how it compared the proposals meeting the “cost containment” </a:t>
            </a:r>
            <a:r>
              <a:rPr lang="en-US" sz="2200" dirty="0" smtClean="0"/>
              <a:t>standard against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Cost </a:t>
            </a:r>
            <a:r>
              <a:rPr lang="en-US" sz="2200" dirty="0"/>
              <a:t>Containment Proposals </a:t>
            </a:r>
            <a:r>
              <a:rPr lang="en-US" sz="2200" dirty="0" smtClean="0"/>
              <a:t>would have </a:t>
            </a:r>
            <a:r>
              <a:rPr lang="en-US" sz="2200" dirty="0"/>
              <a:t>a Rebuttable Presumption in </a:t>
            </a:r>
            <a:r>
              <a:rPr lang="en-US" sz="2200" dirty="0" smtClean="0"/>
              <a:t>Selection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PJM would outline how it </a:t>
            </a:r>
            <a:r>
              <a:rPr lang="en-US" sz="2200" dirty="0" smtClean="0"/>
              <a:t>weighted </a:t>
            </a:r>
            <a:r>
              <a:rPr lang="en-US" sz="2200" dirty="0"/>
              <a:t>the “cost containment” proposal in the overall selection </a:t>
            </a:r>
            <a:r>
              <a:rPr lang="en-US" sz="2200" dirty="0" smtClean="0"/>
              <a:t>process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Cost Containment </a:t>
            </a:r>
            <a:r>
              <a:rPr lang="en-US" sz="2200" dirty="0"/>
              <a:t>Proposals </a:t>
            </a:r>
            <a:r>
              <a:rPr lang="en-US" sz="2200" dirty="0" smtClean="0"/>
              <a:t>would Be Fully </a:t>
            </a:r>
            <a:r>
              <a:rPr lang="en-US" sz="2200" dirty="0"/>
              <a:t>Binding in Rate </a:t>
            </a:r>
            <a:r>
              <a:rPr lang="en-US" sz="2200" dirty="0" smtClean="0"/>
              <a:t>Cases and in the PJM Designated Entity Agreement</a:t>
            </a:r>
          </a:p>
          <a:p>
            <a:pPr marL="0" indent="0" eaLnBrk="1" fontAlgn="t" hangingPunct="1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3350"/>
            <a:ext cx="8839200" cy="723900"/>
          </a:xfrm>
        </p:spPr>
        <p:txBody>
          <a:bodyPr/>
          <a:lstStyle/>
          <a:p>
            <a:r>
              <a:rPr lang="en-US" sz="4000" dirty="0" smtClean="0"/>
              <a:t>Issues of Greatest Concern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6750"/>
            <a:ext cx="9144000" cy="3543300"/>
          </a:xfrm>
        </p:spPr>
        <p:txBody>
          <a:bodyPr/>
          <a:lstStyle/>
          <a:p>
            <a:pPr lvl="1"/>
            <a:r>
              <a:rPr lang="en-US" sz="3200" dirty="0" smtClean="0"/>
              <a:t>Cost Containment Evaluation Process</a:t>
            </a:r>
          </a:p>
          <a:p>
            <a:pPr lvl="1"/>
            <a:r>
              <a:rPr lang="en-US" sz="3200" dirty="0" smtClean="0"/>
              <a:t>Market Efficiency Project Selection Process when several projects pass the Market Efficiency Test</a:t>
            </a:r>
          </a:p>
          <a:p>
            <a:pPr lvl="1"/>
            <a:r>
              <a:rPr lang="en-US" sz="3200" dirty="0" smtClean="0"/>
              <a:t>Supplemental Projects</a:t>
            </a:r>
            <a:r>
              <a:rPr lang="en-US" sz="3200" dirty="0"/>
              <a:t> </a:t>
            </a:r>
            <a:endParaRPr lang="en-US" sz="3200" dirty="0"/>
          </a:p>
          <a:p>
            <a:pPr lvl="1"/>
            <a:r>
              <a:rPr lang="en-US" sz="3200" dirty="0" smtClean="0"/>
              <a:t>Upgrades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9E7E4F-9B1B-4482-AF0C-3BBD3DAC7633}" type="slidenum">
              <a:rPr lang="en-US" altLang="en-US" sz="1200" smtClean="0">
                <a:solidFill>
                  <a:srgbClr val="005983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005983"/>
              </a:solidFill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LS Power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36576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5000"/>
              </a:spcAft>
            </a:pPr>
            <a:r>
              <a:rPr lang="en-US" altLang="en-US" dirty="0" smtClean="0"/>
              <a:t>LS Power is a power generation and transmission group</a:t>
            </a:r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>
            <a:off x="566739" y="3543300"/>
            <a:ext cx="7997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63501" y="2114550"/>
            <a:ext cx="30972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0" rIns="0" bIns="0"/>
          <a:lstStyle>
            <a:lvl1pPr marL="3429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8064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/>
              <a:t>Over 32,000 MW of development, construction, or operations experience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/>
              <a:t>Active development of renewable and fossil generation resources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alt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6159500" y="2114550"/>
            <a:ext cx="2362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/>
              <a:t>Over $6 billion in private equity capital dedicated to energy sector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/>
              <a:t>Acquired over 20,000 MW of power generation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120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altLang="en-US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566739" y="1314450"/>
            <a:ext cx="79978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793750" y="1515666"/>
            <a:ext cx="2006600" cy="4869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Verdana" pitchFamily="34" charset="0"/>
              </a:rPr>
              <a:t>Power Generation</a:t>
            </a:r>
          </a:p>
        </p:txBody>
      </p:sp>
      <p:sp>
        <p:nvSpPr>
          <p:cNvPr id="4106" name="AutoShape 9"/>
          <p:cNvSpPr>
            <a:spLocks noChangeArrowheads="1"/>
          </p:cNvSpPr>
          <p:nvPr/>
        </p:nvSpPr>
        <p:spPr bwMode="auto">
          <a:xfrm>
            <a:off x="1710483" y="3669507"/>
            <a:ext cx="5710335" cy="273844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Verdana" pitchFamily="34" charset="0"/>
              </a:rPr>
              <a:t>Functional Expertise</a:t>
            </a:r>
          </a:p>
        </p:txBody>
      </p:sp>
      <p:sp>
        <p:nvSpPr>
          <p:cNvPr id="4107" name="AutoShape 10"/>
          <p:cNvSpPr>
            <a:spLocks noChangeArrowheads="1"/>
          </p:cNvSpPr>
          <p:nvPr/>
        </p:nvSpPr>
        <p:spPr bwMode="auto">
          <a:xfrm>
            <a:off x="1713593" y="400050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Project Development</a:t>
            </a:r>
          </a:p>
        </p:txBody>
      </p:sp>
      <p:sp>
        <p:nvSpPr>
          <p:cNvPr id="4108" name="AutoShape 11"/>
          <p:cNvSpPr>
            <a:spLocks noChangeArrowheads="1"/>
          </p:cNvSpPr>
          <p:nvPr/>
        </p:nvSpPr>
        <p:spPr bwMode="auto">
          <a:xfrm>
            <a:off x="4606860" y="400050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Licensing &amp; Environmental</a:t>
            </a:r>
          </a:p>
        </p:txBody>
      </p:sp>
      <p:sp>
        <p:nvSpPr>
          <p:cNvPr id="4109" name="AutoShape 12"/>
          <p:cNvSpPr>
            <a:spLocks noChangeArrowheads="1"/>
          </p:cNvSpPr>
          <p:nvPr/>
        </p:nvSpPr>
        <p:spPr bwMode="auto">
          <a:xfrm>
            <a:off x="1711260" y="440055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Regulatory, Legal &amp; Compliance</a:t>
            </a:r>
          </a:p>
        </p:txBody>
      </p:sp>
      <p:sp>
        <p:nvSpPr>
          <p:cNvPr id="4110" name="AutoShape 13"/>
          <p:cNvSpPr>
            <a:spLocks noChangeArrowheads="1"/>
          </p:cNvSpPr>
          <p:nvPr/>
        </p:nvSpPr>
        <p:spPr bwMode="auto">
          <a:xfrm>
            <a:off x="3161393" y="440055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Power Marketing &amp; Energy Management</a:t>
            </a:r>
          </a:p>
        </p:txBody>
      </p: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6054660" y="400050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Project Finance &amp; Execution</a:t>
            </a:r>
          </a:p>
        </p:txBody>
      </p:sp>
      <p:sp>
        <p:nvSpPr>
          <p:cNvPr id="4112" name="AutoShape 15"/>
          <p:cNvSpPr>
            <a:spLocks noChangeArrowheads="1"/>
          </p:cNvSpPr>
          <p:nvPr/>
        </p:nvSpPr>
        <p:spPr bwMode="auto">
          <a:xfrm>
            <a:off x="4604527" y="440055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Engineering &amp; Construction</a:t>
            </a:r>
          </a:p>
        </p:txBody>
      </p:sp>
      <p:sp>
        <p:nvSpPr>
          <p:cNvPr id="4113" name="AutoShape 16"/>
          <p:cNvSpPr>
            <a:spLocks noChangeArrowheads="1"/>
          </p:cNvSpPr>
          <p:nvPr/>
        </p:nvSpPr>
        <p:spPr bwMode="auto">
          <a:xfrm>
            <a:off x="3600450" y="1428750"/>
            <a:ext cx="2006600" cy="4869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Verdana" pitchFamily="34" charset="0"/>
              </a:rPr>
              <a:t>Transmission</a:t>
            </a:r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6369050" y="1513380"/>
            <a:ext cx="2006600" cy="4869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b="1">
                <a:latin typeface="Verdana" pitchFamily="34" charset="0"/>
              </a:rPr>
              <a:t>Acquisition</a:t>
            </a:r>
          </a:p>
        </p:txBody>
      </p:sp>
      <p:sp>
        <p:nvSpPr>
          <p:cNvPr id="4135" name="Rectangle 18"/>
          <p:cNvSpPr>
            <a:spLocks noChangeArrowheads="1"/>
          </p:cNvSpPr>
          <p:nvPr/>
        </p:nvSpPr>
        <p:spPr bwMode="auto">
          <a:xfrm>
            <a:off x="2857500" y="1962150"/>
            <a:ext cx="3302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0" rIns="0" bIns="0"/>
          <a:lstStyle>
            <a:lvl1pPr marL="3429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 dirty="0"/>
              <a:t>Over 470 miles of 345-500kV development, construction or operations experience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 dirty="0"/>
              <a:t>Rate regulated transmission utility in the State of Texas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Char char="§"/>
            </a:pPr>
            <a:r>
              <a:rPr lang="en-US" altLang="en-US" sz="1200" dirty="0"/>
              <a:t>Active development of high-voltage </a:t>
            </a:r>
            <a:r>
              <a:rPr lang="en-US" altLang="en-US" sz="1200" dirty="0" smtClean="0"/>
              <a:t>transmission in USA</a:t>
            </a:r>
            <a:endParaRPr lang="en-US" altLang="en-US" sz="1200" dirty="0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6052327" y="440055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Operations Management</a:t>
            </a: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3161393" y="4000500"/>
            <a:ext cx="1371600" cy="342900"/>
          </a:xfrm>
          <a:prstGeom prst="rect">
            <a:avLst/>
          </a:prstGeom>
          <a:solidFill>
            <a:srgbClr val="FFF2CD"/>
          </a:solidFill>
          <a:ln w="9525">
            <a:solidFill>
              <a:schemeClr val="bg1"/>
            </a:solidFill>
            <a:round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latin typeface="+mn-lt"/>
              </a:rPr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7103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04868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3271391-3B1A-4FF4-9FDF-C0727F08DD1E}" type="slidenum">
              <a:rPr lang="en-US" altLang="en-US" sz="1200" smtClean="0">
                <a:solidFill>
                  <a:srgbClr val="005983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005983"/>
              </a:solidFill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Project Portfolio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513" y="514350"/>
            <a:ext cx="989171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0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is Order No. 1000 going?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8650"/>
            <a:ext cx="9144000" cy="3543300"/>
          </a:xfrm>
        </p:spPr>
        <p:txBody>
          <a:bodyPr/>
          <a:lstStyle/>
          <a:p>
            <a:r>
              <a:rPr lang="en-US" sz="3200" dirty="0" smtClean="0"/>
              <a:t>It is too early for broad policy proclamations</a:t>
            </a:r>
          </a:p>
          <a:p>
            <a:r>
              <a:rPr lang="en-US" sz="3200" dirty="0" smtClean="0"/>
              <a:t>Order No. 1000 is here to stay in PJM</a:t>
            </a:r>
          </a:p>
          <a:p>
            <a:r>
              <a:rPr lang="en-US" sz="3200" dirty="0" smtClean="0"/>
              <a:t>DC Circuit has uphel</a:t>
            </a:r>
            <a:r>
              <a:rPr lang="en-US" sz="3200" dirty="0" smtClean="0"/>
              <a:t>d the policy of Order No. 1000 and dismissed PJM Transmission Owner’s Mobile-Sierra case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3350"/>
            <a:ext cx="8839200" cy="723900"/>
          </a:xfrm>
        </p:spPr>
        <p:txBody>
          <a:bodyPr/>
          <a:lstStyle/>
          <a:p>
            <a:r>
              <a:rPr lang="en-US" sz="4000" dirty="0" smtClean="0"/>
              <a:t>What have New Entrants Learned 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9600" y="857250"/>
            <a:ext cx="10210800" cy="3543300"/>
          </a:xfrm>
        </p:spPr>
        <p:txBody>
          <a:bodyPr/>
          <a:lstStyle/>
          <a:p>
            <a:pPr lvl="1"/>
            <a:r>
              <a:rPr lang="en-US" sz="3200" dirty="0" smtClean="0"/>
              <a:t>Along with CAISO, PJM is a national leader in implementing Order No. 1000</a:t>
            </a:r>
          </a:p>
          <a:p>
            <a:pPr lvl="1"/>
            <a:r>
              <a:rPr lang="en-US" sz="3200" dirty="0" smtClean="0"/>
              <a:t>New entrants can compete in a Order No. 1000 world in PJM</a:t>
            </a:r>
          </a:p>
          <a:p>
            <a:pPr lvl="1"/>
            <a:r>
              <a:rPr lang="en-US" sz="3200" dirty="0" smtClean="0"/>
              <a:t>New entrants have won projects in PJM</a:t>
            </a:r>
          </a:p>
          <a:p>
            <a:pPr lvl="1"/>
            <a:r>
              <a:rPr lang="en-US" sz="3200" dirty="0" smtClean="0"/>
              <a:t>RTO independence is key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8458200" cy="742950"/>
          </a:xfrm>
        </p:spPr>
        <p:txBody>
          <a:bodyPr/>
          <a:lstStyle/>
          <a:p>
            <a:r>
              <a:rPr lang="en-US" sz="3600" dirty="0" smtClean="0"/>
              <a:t>Competition Has Bought Cost Cap Bids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cost savings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35800"/>
              </p:ext>
            </p:extLst>
          </p:nvPr>
        </p:nvGraphicFramePr>
        <p:xfrm>
          <a:off x="346644" y="742950"/>
          <a:ext cx="8523933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983"/>
                <a:gridCol w="1278590"/>
                <a:gridCol w="1799497"/>
                <a:gridCol w="1420656"/>
                <a:gridCol w="1894207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Cap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Savings,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Suncrest</a:t>
                      </a:r>
                      <a:r>
                        <a:rPr lang="en-US" sz="1400" dirty="0" smtClean="0"/>
                        <a:t> Functional Specification</a:t>
                      </a:r>
                      <a:r>
                        <a:rPr lang="en-US" sz="1400" baseline="0" dirty="0" smtClean="0"/>
                        <a:t> Project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CAISO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$50 to $75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$42</a:t>
                      </a:r>
                      <a:r>
                        <a:rPr lang="en-US" sz="1400" baseline="0" dirty="0" smtClean="0"/>
                        <a:t>.2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15-43% lower than estimate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Estrella</a:t>
                      </a:r>
                      <a:r>
                        <a:rPr lang="en-US" sz="1400" baseline="0" dirty="0" smtClean="0"/>
                        <a:t> Project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CAISO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$35 to $45</a:t>
                      </a:r>
                      <a:r>
                        <a:rPr lang="en-US" sz="1400" baseline="0" dirty="0" smtClean="0"/>
                        <a:t>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$24.5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30-45%</a:t>
                      </a:r>
                      <a:r>
                        <a:rPr lang="en-US" sz="1400" baseline="0" dirty="0" smtClean="0"/>
                        <a:t> lower than estimate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Delaney</a:t>
                      </a:r>
                      <a:r>
                        <a:rPr lang="en-US" sz="1400" baseline="0" dirty="0" smtClean="0"/>
                        <a:t> to Colorado River Project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CAISO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$337</a:t>
                      </a:r>
                      <a:r>
                        <a:rPr lang="en-US" sz="1400" baseline="0" dirty="0" smtClean="0"/>
                        <a:t>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$241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28% lower</a:t>
                      </a:r>
                      <a:r>
                        <a:rPr lang="en-US" sz="1400" baseline="0" dirty="0" smtClean="0"/>
                        <a:t> than estimate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Harry</a:t>
                      </a:r>
                      <a:r>
                        <a:rPr lang="en-US" sz="1400" baseline="0" dirty="0" smtClean="0"/>
                        <a:t> Allen to Eldorado Project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CAISO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$159 million</a:t>
                      </a:r>
                      <a:r>
                        <a:rPr lang="en-US" sz="1400" baseline="0" dirty="0" smtClean="0"/>
                        <a:t> (2020 $)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$147 million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8%</a:t>
                      </a:r>
                      <a:r>
                        <a:rPr lang="en-US" sz="1400" baseline="0" dirty="0" smtClean="0"/>
                        <a:t> lower than estimate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3782020"/>
            <a:ext cx="937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LS Power’s Binding Cost Cap </a:t>
            </a:r>
            <a:r>
              <a:rPr lang="en-US" sz="2400" b="1" dirty="0" smtClean="0"/>
              <a:t>on </a:t>
            </a:r>
            <a:r>
              <a:rPr lang="en-US" sz="2400" b="1" dirty="0" smtClean="0"/>
              <a:t>its Portion of </a:t>
            </a:r>
            <a:r>
              <a:rPr lang="en-US" sz="2400" b="1" dirty="0" smtClean="0"/>
              <a:t>AI Project </a:t>
            </a:r>
            <a:r>
              <a:rPr lang="en-US" sz="2400" b="1" dirty="0" smtClean="0"/>
              <a:t>has</a:t>
            </a:r>
          </a:p>
          <a:p>
            <a:r>
              <a:rPr lang="en-US" sz="2400" b="1" dirty="0" smtClean="0"/>
              <a:t>Not Changed.  The Cost Cap on its Portion of </a:t>
            </a:r>
            <a:r>
              <a:rPr lang="en-US" sz="2400" b="1" dirty="0" smtClean="0"/>
              <a:t>AI Project </a:t>
            </a:r>
            <a:r>
              <a:rPr lang="en-US" sz="2400" b="1" dirty="0" smtClean="0"/>
              <a:t>is $60</a:t>
            </a:r>
          </a:p>
          <a:p>
            <a:r>
              <a:rPr lang="en-US" sz="2400" b="1" dirty="0" smtClean="0"/>
              <a:t>Million below the Original PJM Estimate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52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3350"/>
            <a:ext cx="8839200" cy="723900"/>
          </a:xfrm>
        </p:spPr>
        <p:txBody>
          <a:bodyPr/>
          <a:lstStyle/>
          <a:p>
            <a:r>
              <a:rPr lang="en-US" sz="4000" dirty="0" smtClean="0"/>
              <a:t>What Issues are New Entrants Most Concerned about in PJM?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3543300"/>
          </a:xfrm>
        </p:spPr>
        <p:txBody>
          <a:bodyPr/>
          <a:lstStyle/>
          <a:p>
            <a:pPr lvl="1"/>
            <a:r>
              <a:rPr lang="en-US" sz="3200" dirty="0" smtClean="0"/>
              <a:t>Cost Containment Evaluation Process</a:t>
            </a:r>
          </a:p>
          <a:p>
            <a:pPr lvl="1"/>
            <a:r>
              <a:rPr lang="en-US" sz="3200" dirty="0" smtClean="0"/>
              <a:t>Market Efficiency Project Selection Process when several projects pass the Market Efficiency Test</a:t>
            </a:r>
          </a:p>
          <a:p>
            <a:pPr lvl="1"/>
            <a:r>
              <a:rPr lang="en-US" sz="3200" dirty="0" smtClean="0"/>
              <a:t>Supplemental Projects</a:t>
            </a:r>
            <a:r>
              <a:rPr lang="en-US" sz="3200" dirty="0"/>
              <a:t> </a:t>
            </a:r>
            <a:endParaRPr lang="en-US" sz="3200" dirty="0"/>
          </a:p>
          <a:p>
            <a:pPr lvl="1"/>
            <a:r>
              <a:rPr lang="en-US" sz="3200" dirty="0" smtClean="0"/>
              <a:t>Upgrades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2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14300"/>
            <a:ext cx="9067800" cy="742950"/>
          </a:xfrm>
        </p:spPr>
        <p:txBody>
          <a:bodyPr/>
          <a:lstStyle/>
          <a:p>
            <a:r>
              <a:rPr lang="en-US" sz="4000" dirty="0" smtClean="0"/>
              <a:t>Good ratepayer policy mandates good cost containment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3543300"/>
          </a:xfrm>
        </p:spPr>
        <p:txBody>
          <a:bodyPr/>
          <a:lstStyle/>
          <a:p>
            <a:r>
              <a:rPr lang="en-US" sz="3200" dirty="0" smtClean="0"/>
              <a:t>Cost containment </a:t>
            </a:r>
            <a:r>
              <a:rPr lang="en-US" sz="3200" dirty="0"/>
              <a:t>proposals </a:t>
            </a:r>
            <a:r>
              <a:rPr lang="en-US" sz="3200" dirty="0" smtClean="0"/>
              <a:t>have </a:t>
            </a:r>
            <a:r>
              <a:rPr lang="en-US" sz="3200" dirty="0"/>
              <a:t>the potential to lower costs, and therefore </a:t>
            </a:r>
            <a:r>
              <a:rPr lang="en-US" sz="3200" dirty="0" smtClean="0"/>
              <a:t>rates.  Therefore, cost containment proposals should be encouraged.   </a:t>
            </a:r>
          </a:p>
          <a:p>
            <a:r>
              <a:rPr lang="en-US" sz="3200" dirty="0" smtClean="0"/>
              <a:t>It is too early to standardize, but general guidance from FERC could be helpful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14300"/>
            <a:ext cx="8915400" cy="742950"/>
          </a:xfrm>
        </p:spPr>
        <p:txBody>
          <a:bodyPr/>
          <a:lstStyle/>
          <a:p>
            <a:r>
              <a:rPr lang="en-US" sz="3600" dirty="0" smtClean="0"/>
              <a:t>FERC Should Issue A Policy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6750"/>
            <a:ext cx="9144000" cy="3657600"/>
          </a:xfrm>
        </p:spPr>
        <p:txBody>
          <a:bodyPr/>
          <a:lstStyle/>
          <a:p>
            <a:r>
              <a:rPr lang="en-US" sz="2800" dirty="0" smtClean="0"/>
              <a:t>LS </a:t>
            </a:r>
            <a:r>
              <a:rPr lang="en-US" sz="2800" dirty="0" smtClean="0"/>
              <a:t>Power’s proposal ensures the validity of Cost Containment Proposals by requiring that they meet a Three-Pronged Legal Standard Test of </a:t>
            </a:r>
            <a:r>
              <a:rPr lang="en-US" sz="2800" dirty="0" smtClean="0">
                <a:solidFill>
                  <a:srgbClr val="FF0000"/>
                </a:solidFill>
              </a:rPr>
              <a:t>Distinction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Clarity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Enforcement </a:t>
            </a:r>
            <a:r>
              <a:rPr lang="en-US" sz="2800" dirty="0" smtClean="0"/>
              <a:t>before they are classified as a Cost Containment Proposal.   </a:t>
            </a:r>
          </a:p>
          <a:p>
            <a:r>
              <a:rPr lang="en-US" sz="2800" dirty="0" smtClean="0"/>
              <a:t>If a proposal does not meet </a:t>
            </a:r>
            <a:r>
              <a:rPr lang="en-US" sz="2800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/>
              <a:t> three tests, the proposal should be considered like any other cost estimate.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FA6A1-7360-4A1F-9467-29DCBC8365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8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1">
  <a:themeElements>
    <a:clrScheme name="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1">
      <a:majorFont>
        <a:latin typeface="Arial Narrow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5538</TotalTime>
  <Words>614</Words>
  <Application>Microsoft Office PowerPoint</Application>
  <PresentationFormat>On-screen Show (16:9)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template1</vt:lpstr>
      <vt:lpstr>LS Power</vt:lpstr>
      <vt:lpstr>LS Power</vt:lpstr>
      <vt:lpstr>Project Portfolio</vt:lpstr>
      <vt:lpstr>How is Order No. 1000 going?</vt:lpstr>
      <vt:lpstr>What have New Entrants Learned ?</vt:lpstr>
      <vt:lpstr>Competition Has Bought Cost Cap Bids</vt:lpstr>
      <vt:lpstr>What Issues are New Entrants Most Concerned about in PJM?</vt:lpstr>
      <vt:lpstr>Good ratepayer policy mandates good cost containment policy</vt:lpstr>
      <vt:lpstr>FERC Should Issue A Policy Statement</vt:lpstr>
      <vt:lpstr>Under our Proposed Policy Statement,  there are Five Results  of Being Designated as a Cost Containment Proposal</vt:lpstr>
      <vt:lpstr>Issues of Greatest Concern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Sharon Segner</dc:creator>
  <cp:lastModifiedBy>LSP</cp:lastModifiedBy>
  <cp:revision>119</cp:revision>
  <cp:lastPrinted>2016-11-30T18:00:45Z</cp:lastPrinted>
  <dcterms:created xsi:type="dcterms:W3CDTF">2015-10-29T16:58:56Z</dcterms:created>
  <dcterms:modified xsi:type="dcterms:W3CDTF">2016-11-30T18:00:52Z</dcterms:modified>
  <cp:version>0</cp:version>
</cp:coreProperties>
</file>